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6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16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562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67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02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4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66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8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670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49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3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7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51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7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B8BA6A8-6FC3-4389-8F9E-3B91DE76A89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A45E25D-C358-4284-8D65-8F4674BF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99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114153"/>
              </p:ext>
            </p:extLst>
          </p:nvPr>
        </p:nvGraphicFramePr>
        <p:xfrm>
          <a:off x="565914" y="263484"/>
          <a:ext cx="11080376" cy="6407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3517">
                  <a:extLst>
                    <a:ext uri="{9D8B030D-6E8A-4147-A177-3AD203B41FA5}">
                      <a16:colId xmlns:a16="http://schemas.microsoft.com/office/drawing/2014/main" xmlns="" val="3499547111"/>
                    </a:ext>
                  </a:extLst>
                </a:gridCol>
                <a:gridCol w="6056859">
                  <a:extLst>
                    <a:ext uri="{9D8B030D-6E8A-4147-A177-3AD203B41FA5}">
                      <a16:colId xmlns:a16="http://schemas.microsoft.com/office/drawing/2014/main" xmlns="" val="1451120234"/>
                    </a:ext>
                  </a:extLst>
                </a:gridCol>
              </a:tblGrid>
              <a:tr h="1926936">
                <a:tc gridSpan="2">
                  <a:txBody>
                    <a:bodyPr/>
                    <a:lstStyle/>
                    <a:p>
                      <a:pPr algn="ctr"/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IN" sz="6000" b="1" i="0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Little </a:t>
                      </a:r>
                      <a:r>
                        <a:rPr lang="en-IN" sz="60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Differences</a:t>
                      </a:r>
                      <a:endParaRPr lang="en-IN" sz="6000" b="1" i="0" u="sng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9799040"/>
                  </a:ext>
                </a:extLst>
              </a:tr>
              <a:tr h="4352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Depreciate</a:t>
                      </a:r>
                      <a:r>
                        <a:rPr lang="en-US" sz="36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means to belittle or undervalue something/someone</a:t>
                      </a: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028700" marR="0" lvl="1" indent="-5715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market value of my shares has 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depreciated</a:t>
                      </a: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by five percent.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3600" b="0" i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028700" marR="0" lvl="1" indent="-5715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Never 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depreciate</a:t>
                      </a: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the value of parents and teachers.</a:t>
                      </a:r>
                      <a:endParaRPr lang="en-US" sz="3600" b="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93078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38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22137"/>
              </p:ext>
            </p:extLst>
          </p:nvPr>
        </p:nvGraphicFramePr>
        <p:xfrm>
          <a:off x="565914" y="263484"/>
          <a:ext cx="11080376" cy="6407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3517">
                  <a:extLst>
                    <a:ext uri="{9D8B030D-6E8A-4147-A177-3AD203B41FA5}">
                      <a16:colId xmlns:a16="http://schemas.microsoft.com/office/drawing/2014/main" xmlns="" val="3499547111"/>
                    </a:ext>
                  </a:extLst>
                </a:gridCol>
                <a:gridCol w="6056859">
                  <a:extLst>
                    <a:ext uri="{9D8B030D-6E8A-4147-A177-3AD203B41FA5}">
                      <a16:colId xmlns:a16="http://schemas.microsoft.com/office/drawing/2014/main" xmlns="" val="1451120234"/>
                    </a:ext>
                  </a:extLst>
                </a:gridCol>
              </a:tblGrid>
              <a:tr h="1926936">
                <a:tc gridSpan="2">
                  <a:txBody>
                    <a:bodyPr/>
                    <a:lstStyle/>
                    <a:p>
                      <a:pPr algn="ctr"/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IN" sz="6000" b="1" i="0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Little </a:t>
                      </a:r>
                      <a:r>
                        <a:rPr lang="en-IN" sz="60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Differences</a:t>
                      </a:r>
                      <a:endParaRPr lang="en-IN" sz="6000" b="1" i="0" u="sng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9799040"/>
                  </a:ext>
                </a:extLst>
              </a:tr>
              <a:tr h="4352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Deprecate</a:t>
                      </a:r>
                      <a:r>
                        <a:rPr lang="en-US" sz="36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means to express one's disapproval of something</a:t>
                      </a: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028700" marR="0" lvl="1" indent="-5715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Anna </a:t>
                      </a:r>
                      <a:r>
                        <a:rPr lang="en-US" sz="3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Hazare</a:t>
                      </a: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deprecated</a:t>
                      </a: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the selfish and secular motives of our political leaders.</a:t>
                      </a:r>
                    </a:p>
                    <a:p>
                      <a:pPr marL="1028700" marR="0" lvl="1" indent="-5715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principal 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deprecated</a:t>
                      </a: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any form of cheating during examinations.</a:t>
                      </a:r>
                      <a:endParaRPr lang="en-US" sz="3600" b="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93078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42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94119"/>
              </p:ext>
            </p:extLst>
          </p:nvPr>
        </p:nvGraphicFramePr>
        <p:xfrm>
          <a:off x="565914" y="263484"/>
          <a:ext cx="11080376" cy="6278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3517">
                  <a:extLst>
                    <a:ext uri="{9D8B030D-6E8A-4147-A177-3AD203B41FA5}">
                      <a16:colId xmlns:a16="http://schemas.microsoft.com/office/drawing/2014/main" xmlns="" val="3499547111"/>
                    </a:ext>
                  </a:extLst>
                </a:gridCol>
                <a:gridCol w="6056859">
                  <a:extLst>
                    <a:ext uri="{9D8B030D-6E8A-4147-A177-3AD203B41FA5}">
                      <a16:colId xmlns:a16="http://schemas.microsoft.com/office/drawing/2014/main" xmlns="" val="1451120234"/>
                    </a:ext>
                  </a:extLst>
                </a:gridCol>
              </a:tblGrid>
              <a:tr h="1926936">
                <a:tc gridSpan="2">
                  <a:txBody>
                    <a:bodyPr/>
                    <a:lstStyle/>
                    <a:p>
                      <a:pPr algn="ctr"/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IN" sz="6000" b="1" i="0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Little </a:t>
                      </a:r>
                      <a:r>
                        <a:rPr lang="en-IN" sz="60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Differences</a:t>
                      </a:r>
                      <a:endParaRPr lang="en-IN" sz="6000" b="1" i="0" u="sng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9799040"/>
                  </a:ext>
                </a:extLst>
              </a:tr>
              <a:tr h="4352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Desert</a:t>
                      </a:r>
                      <a:r>
                        <a:rPr lang="en-US" sz="36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mainly refers to a dry place which has lack of water and is usually sandy.</a:t>
                      </a: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028700" marR="0" lvl="1" indent="-5715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 is difficult to locate an oasis in a big 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desert</a:t>
                      </a: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like the Sahara desert.</a:t>
                      </a:r>
                      <a:endParaRPr lang="en-US" sz="3600" b="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93078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84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43493"/>
              </p:ext>
            </p:extLst>
          </p:nvPr>
        </p:nvGraphicFramePr>
        <p:xfrm>
          <a:off x="565914" y="263484"/>
          <a:ext cx="11080376" cy="6278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3517">
                  <a:extLst>
                    <a:ext uri="{9D8B030D-6E8A-4147-A177-3AD203B41FA5}">
                      <a16:colId xmlns:a16="http://schemas.microsoft.com/office/drawing/2014/main" xmlns="" val="3499547111"/>
                    </a:ext>
                  </a:extLst>
                </a:gridCol>
                <a:gridCol w="6056859">
                  <a:extLst>
                    <a:ext uri="{9D8B030D-6E8A-4147-A177-3AD203B41FA5}">
                      <a16:colId xmlns:a16="http://schemas.microsoft.com/office/drawing/2014/main" xmlns="" val="1451120234"/>
                    </a:ext>
                  </a:extLst>
                </a:gridCol>
              </a:tblGrid>
              <a:tr h="1926936">
                <a:tc gridSpan="2">
                  <a:txBody>
                    <a:bodyPr/>
                    <a:lstStyle/>
                    <a:p>
                      <a:pPr algn="ctr"/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IN" sz="6000" b="1" i="0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Little </a:t>
                      </a:r>
                      <a:r>
                        <a:rPr lang="en-IN" sz="60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Differences</a:t>
                      </a:r>
                      <a:endParaRPr lang="en-IN" sz="6000" b="1" i="0" u="sng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9799040"/>
                  </a:ext>
                </a:extLst>
              </a:tr>
              <a:tr h="4352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Waste</a:t>
                      </a:r>
                      <a:r>
                        <a:rPr lang="en-US" sz="36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refers to a place which is wild and has lack of cultivation and inhabitants.</a:t>
                      </a: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028700" marR="0" lvl="1" indent="-5715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It's difficult to build anything or survive in this 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waste</a:t>
                      </a: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en-US" sz="3600" b="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93078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28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4839"/>
              </p:ext>
            </p:extLst>
          </p:nvPr>
        </p:nvGraphicFramePr>
        <p:xfrm>
          <a:off x="565914" y="263484"/>
          <a:ext cx="11080376" cy="6407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3517">
                  <a:extLst>
                    <a:ext uri="{9D8B030D-6E8A-4147-A177-3AD203B41FA5}">
                      <a16:colId xmlns:a16="http://schemas.microsoft.com/office/drawing/2014/main" xmlns="" val="3499547111"/>
                    </a:ext>
                  </a:extLst>
                </a:gridCol>
                <a:gridCol w="6056859">
                  <a:extLst>
                    <a:ext uri="{9D8B030D-6E8A-4147-A177-3AD203B41FA5}">
                      <a16:colId xmlns:a16="http://schemas.microsoft.com/office/drawing/2014/main" xmlns="" val="1451120234"/>
                    </a:ext>
                  </a:extLst>
                </a:gridCol>
              </a:tblGrid>
              <a:tr h="1926936">
                <a:tc gridSpan="2">
                  <a:txBody>
                    <a:bodyPr/>
                    <a:lstStyle/>
                    <a:p>
                      <a:pPr algn="ctr"/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IN" sz="6000" b="1" i="0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Little </a:t>
                      </a:r>
                      <a:r>
                        <a:rPr lang="en-IN" sz="60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Differences</a:t>
                      </a:r>
                      <a:endParaRPr lang="en-IN" sz="6000" b="1" i="0" u="sng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9799040"/>
                  </a:ext>
                </a:extLst>
              </a:tr>
              <a:tr h="4352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Wilderness</a:t>
                      </a:r>
                      <a:r>
                        <a:rPr lang="en-US" sz="36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refers to a place which is either completely barren or covered with dense vegetation hence making it difficult to find one's way.</a:t>
                      </a: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028700" marR="0" lvl="1" indent="-5715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 seems impossible to get through this 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wilderness</a:t>
                      </a:r>
                      <a:r>
                        <a:rPr lang="en-US" sz="36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and reach our camp', said one of the students who got lost in the woods.</a:t>
                      </a:r>
                      <a:endParaRPr lang="en-US" sz="3600" b="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93078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856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826F61"/>
      </a:accent1>
      <a:accent2>
        <a:srgbClr val="A19C7F"/>
      </a:accent2>
      <a:accent3>
        <a:srgbClr val="9AA489"/>
      </a:accent3>
      <a:accent4>
        <a:srgbClr val="7C938B"/>
      </a:accent4>
      <a:accent5>
        <a:srgbClr val="7C7D92"/>
      </a:accent5>
      <a:accent6>
        <a:srgbClr val="897376"/>
      </a:accent6>
      <a:hlink>
        <a:srgbClr val="D29B73"/>
      </a:hlink>
      <a:folHlink>
        <a:srgbClr val="F4C5A4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755</TotalTime>
  <Words>178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Calisto MT</vt:lpstr>
      <vt:lpstr>Trebuchet MS</vt:lpstr>
      <vt:lpstr>Wingdings 2</vt:lpstr>
      <vt:lpstr>Slate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Avshesh Chopra</dc:creator>
  <cp:lastModifiedBy>Windows User</cp:lastModifiedBy>
  <cp:revision>53</cp:revision>
  <dcterms:created xsi:type="dcterms:W3CDTF">2017-03-20T07:13:07Z</dcterms:created>
  <dcterms:modified xsi:type="dcterms:W3CDTF">2017-11-10T09:43:58Z</dcterms:modified>
</cp:coreProperties>
</file>